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ibm.com/us-en" TargetMode="External"/><Relationship Id="rId5" Type="http://schemas.openxmlformats.org/officeDocument/2006/relationships/hyperlink" Target="https://www.coursera.org/" TargetMode="External"/><Relationship Id="rId4" Type="http://schemas.openxmlformats.org/officeDocument/2006/relationships/hyperlink" Target="https://www.coursera.org/professional-certificates/ibm-data-science#instructor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hmed-Althubyani/Coursera/blob/e70dbd8144689f6ce54bb0daab3c7627ec5df377/IBM%20Data%20Science/capstone/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a:t>
            </a:r>
            <a:r>
              <a:rPr lang="en-US" dirty="0" err="1">
                <a:solidFill>
                  <a:schemeClr val="bg2"/>
                </a:solidFill>
                <a:latin typeface="Abadi"/>
                <a:ea typeface="SF Pro" pitchFamily="2" charset="0"/>
                <a:cs typeface="SF Pro" pitchFamily="2" charset="0"/>
              </a:rPr>
              <a:t>Althubyani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4/18/2024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601586"/>
          </a:xfrm>
          <a:prstGeom prst="rect">
            <a:avLst/>
          </a:prstGeom>
        </p:spPr>
        <p:txBody>
          <a:bodyPr/>
          <a:lstStyle/>
          <a:p>
            <a:pPr algn="l"/>
            <a:endParaRPr lang="en-US" sz="1200" b="0" i="0" u="none" strike="noStrike" baseline="0" dirty="0">
              <a:solidFill>
                <a:srgbClr val="000000"/>
              </a:solidFill>
              <a:latin typeface="Arial" panose="020B0604020202020204" pitchFamily="34" charset="0"/>
            </a:endParaRPr>
          </a:p>
          <a:p>
            <a:r>
              <a:rPr lang="en-US" sz="2000" b="0" i="0" u="none" strike="noStrike" baseline="0" dirty="0">
                <a:solidFill>
                  <a:srgbClr val="292929"/>
                </a:solidFill>
                <a:latin typeface="Abadi" panose="020B0604020104020204" pitchFamily="34" charset="0"/>
              </a:rPr>
              <a:t>Initially some Exploratory Data Analysis (EDA) was performed on the dataset.</a:t>
            </a:r>
          </a:p>
          <a:p>
            <a:r>
              <a:rPr lang="en-US" sz="2000" b="0" i="0" u="none" strike="noStrike" baseline="0" dirty="0">
                <a:solidFill>
                  <a:srgbClr val="292929"/>
                </a:solidFill>
                <a:latin typeface="Abadi" panose="020B0604020104020204" pitchFamily="34" charset="0"/>
              </a:rPr>
              <a:t>Then the summaries launches per site, occurrences of each orbit and occurrences of mission outcome per orbit type were calculated.</a:t>
            </a:r>
          </a:p>
          <a:p>
            <a:r>
              <a:rPr lang="en-US" sz="2000" b="0" i="0" u="none" strike="noStrike" baseline="0" dirty="0">
                <a:solidFill>
                  <a:srgbClr val="292929"/>
                </a:solidFill>
                <a:latin typeface="Abadi" panose="020B0604020104020204" pitchFamily="34" charset="0"/>
              </a:rPr>
              <a:t>Finally, the landing outcome label was created from Outcome column.</a:t>
            </a:r>
          </a:p>
          <a:p>
            <a:endParaRPr lang="en-US" sz="2000" dirty="0">
              <a:solidFill>
                <a:srgbClr val="292929"/>
              </a:solidFill>
              <a:latin typeface="Abadi" panose="020B0604020104020204" pitchFamily="34" charset="0"/>
            </a:endParaRPr>
          </a:p>
          <a:p>
            <a:endParaRPr lang="en-US" sz="2000" b="0" i="0" u="none" strike="noStrike" baseline="0" dirty="0">
              <a:solidFill>
                <a:srgbClr val="292929"/>
              </a:solidFill>
              <a:latin typeface="Abadi" panose="020B0604020104020204" pitchFamily="34" charset="0"/>
            </a:endParaRPr>
          </a:p>
          <a:p>
            <a:endParaRPr lang="en-US" sz="2000" b="0" i="0" u="none" strike="noStrike" baseline="0" dirty="0">
              <a:solidFill>
                <a:srgbClr val="292929"/>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GitHub URL of your completed data wrangling related notebooks </a:t>
            </a:r>
            <a:r>
              <a:rPr lang="en-US" sz="20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https://github.com/Ahmed-Althubyani/Coursera/blob/e70dbd8144689f6ce54bb0daab3c7627ec5df377/IBM%20Data%20Science/capstone/labs-jupyter-spacex-Data%20wrangling.ipynb</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2E8E91E-F21F-6C08-F6DE-1388BE617198}"/>
              </a:ext>
            </a:extLst>
          </p:cNvPr>
          <p:cNvPicPr>
            <a:picLocks noChangeAspect="1"/>
          </p:cNvPicPr>
          <p:nvPr/>
        </p:nvPicPr>
        <p:blipFill>
          <a:blip r:embed="rId4"/>
          <a:stretch>
            <a:fillRect/>
          </a:stretch>
        </p:blipFill>
        <p:spPr>
          <a:xfrm>
            <a:off x="770011" y="3514303"/>
            <a:ext cx="6505431" cy="122422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b="0" i="0" u="none" strike="noStrike" baseline="0" dirty="0">
                <a:latin typeface="AAAAA C+ Graphik"/>
              </a:rPr>
              <a:t>Charts were plotted </a:t>
            </a:r>
          </a:p>
          <a:p>
            <a:pPr lvl="1">
              <a:lnSpc>
                <a:spcPct val="100000"/>
              </a:lnSpc>
              <a:spcBef>
                <a:spcPts val="1400"/>
              </a:spcBef>
            </a:pPr>
            <a:r>
              <a:rPr lang="en-US" sz="1800" b="0" i="0" u="none" strike="noStrike" baseline="0" dirty="0">
                <a:latin typeface="AAAAA E+ Graphik"/>
              </a:rPr>
              <a:t>Flight Number vs. Payload Mass, Flight Number vs. Launch Site, Payload Mass vs. Launch Site, Orbit Type vs. Success Rate, Flight Number vs. Orbit Type, Payload Mass vs Orbit Type and Success Rate Yearly Trend </a:t>
            </a:r>
          </a:p>
          <a:p>
            <a:pPr lvl="1">
              <a:lnSpc>
                <a:spcPct val="100000"/>
              </a:lnSpc>
              <a:spcBef>
                <a:spcPts val="1400"/>
              </a:spcBef>
            </a:pPr>
            <a:r>
              <a:rPr lang="en-US" sz="1800" b="0" i="0" u="none" strike="noStrike" baseline="0" dirty="0">
                <a:latin typeface="AAAAA E+ Graphik"/>
              </a:rPr>
              <a:t>Scatter plots show the relationship between variables. If a relationship exists, they could be used in machine learning model. Bar charts show comparisons among discrete categories. The goal is to show the relationship between the speci</a:t>
            </a:r>
            <a:r>
              <a:rPr lang="en-US" sz="1800" b="0" i="0" u="none" strike="noStrike" baseline="0" dirty="0">
                <a:latin typeface="AAAAA F+ Graphik"/>
              </a:rPr>
              <a:t>f</a:t>
            </a:r>
            <a:r>
              <a:rPr lang="en-US" sz="1800" b="0" i="0" u="none" strike="noStrike" baseline="0" dirty="0">
                <a:latin typeface="AAAAA E+ Graphik"/>
              </a:rPr>
              <a:t>ic categories being compared and a measured value. Line charts show trends in data over time (time series). </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your completed EDA with data visualization notebook </a:t>
            </a:r>
            <a:r>
              <a:rPr lang="en-US" sz="20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https://github.com/Ahmed-Althubyani/Coursera/blob/e70dbd8144689f6ce54bb0daab3c7627ec5df377/IBM%20Data%20Science/capstone/edadataviz.ipynb</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4949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Performed SQL queries:</a:t>
            </a:r>
          </a:p>
          <a:p>
            <a:pPr lvl="1">
              <a:lnSpc>
                <a:spcPct val="100000"/>
              </a:lnSpc>
              <a:spcBef>
                <a:spcPts val="1400"/>
              </a:spcBef>
            </a:pPr>
            <a:r>
              <a:rPr lang="en-US" sz="1000" dirty="0">
                <a:solidFill>
                  <a:schemeClr val="accent3">
                    <a:lumMod val="25000"/>
                  </a:schemeClr>
                </a:solidFill>
                <a:latin typeface="Abadi"/>
              </a:rPr>
              <a:t>Displaying the names of the unique launch sites in the space mission</a:t>
            </a:r>
          </a:p>
          <a:p>
            <a:pPr lvl="1">
              <a:lnSpc>
                <a:spcPct val="100000"/>
              </a:lnSpc>
              <a:spcBef>
                <a:spcPts val="1400"/>
              </a:spcBef>
            </a:pPr>
            <a:r>
              <a:rPr lang="en-US" sz="1000" dirty="0">
                <a:solidFill>
                  <a:schemeClr val="accent3">
                    <a:lumMod val="25000"/>
                  </a:schemeClr>
                </a:solidFill>
                <a:latin typeface="Abadi"/>
              </a:rPr>
              <a:t>Displaying 5 records where launch sites begin with the string ‘CCA'</a:t>
            </a:r>
          </a:p>
          <a:p>
            <a:pPr lvl="1">
              <a:lnSpc>
                <a:spcPct val="100000"/>
              </a:lnSpc>
              <a:spcBef>
                <a:spcPts val="1400"/>
              </a:spcBef>
            </a:pPr>
            <a:r>
              <a:rPr lang="en-US" sz="1000" dirty="0">
                <a:solidFill>
                  <a:schemeClr val="accent3">
                    <a:lumMod val="25000"/>
                  </a:schemeClr>
                </a:solidFill>
                <a:latin typeface="Abadi"/>
              </a:rPr>
              <a:t>Displaying the total payload mass carried by boosters launched by NASA (CRS)</a:t>
            </a:r>
          </a:p>
          <a:p>
            <a:pPr lvl="1">
              <a:lnSpc>
                <a:spcPct val="100000"/>
              </a:lnSpc>
              <a:spcBef>
                <a:spcPts val="1400"/>
              </a:spcBef>
            </a:pPr>
            <a:r>
              <a:rPr lang="en-US" sz="1000" dirty="0">
                <a:solidFill>
                  <a:schemeClr val="accent3">
                    <a:lumMod val="25000"/>
                  </a:schemeClr>
                </a:solidFill>
                <a:latin typeface="Abadi"/>
              </a:rPr>
              <a:t>Displaying average payload mass carried by booster version F9 v1.1</a:t>
            </a:r>
          </a:p>
          <a:p>
            <a:pPr lvl="1">
              <a:lnSpc>
                <a:spcPct val="100000"/>
              </a:lnSpc>
              <a:spcBef>
                <a:spcPts val="1400"/>
              </a:spcBef>
            </a:pPr>
            <a:r>
              <a:rPr lang="en-US" sz="1000" dirty="0">
                <a:solidFill>
                  <a:schemeClr val="accent3">
                    <a:lumMod val="25000"/>
                  </a:schemeClr>
                </a:solidFill>
                <a:latin typeface="Abadi"/>
              </a:rPr>
              <a:t>Listing the date when the first successful landing outcome in ground pad was achieved</a:t>
            </a:r>
          </a:p>
          <a:p>
            <a:pPr lvl="1">
              <a:lnSpc>
                <a:spcPct val="100000"/>
              </a:lnSpc>
              <a:spcBef>
                <a:spcPts val="1400"/>
              </a:spcBef>
            </a:pPr>
            <a:r>
              <a:rPr lang="en-US" sz="1000" dirty="0">
                <a:solidFill>
                  <a:schemeClr val="accent3">
                    <a:lumMod val="25000"/>
                  </a:schemeClr>
                </a:solidFill>
                <a:latin typeface="Abadi"/>
              </a:rPr>
              <a:t>Listing the names of the boosters which have success in drone ship and have payload mass greater than 4000 but less than 6000</a:t>
            </a:r>
          </a:p>
          <a:p>
            <a:pPr lvl="1">
              <a:lnSpc>
                <a:spcPct val="100000"/>
              </a:lnSpc>
              <a:spcBef>
                <a:spcPts val="1400"/>
              </a:spcBef>
            </a:pPr>
            <a:r>
              <a:rPr lang="en-US" sz="1000" dirty="0">
                <a:solidFill>
                  <a:schemeClr val="accent3">
                    <a:lumMod val="25000"/>
                  </a:schemeClr>
                </a:solidFill>
                <a:latin typeface="Abadi"/>
              </a:rPr>
              <a:t>Listing the total number of successful and failure mission outcomes</a:t>
            </a:r>
          </a:p>
          <a:p>
            <a:pPr lvl="1">
              <a:lnSpc>
                <a:spcPct val="100000"/>
              </a:lnSpc>
              <a:spcBef>
                <a:spcPts val="1400"/>
              </a:spcBef>
            </a:pPr>
            <a:r>
              <a:rPr lang="en-US" sz="1000" dirty="0">
                <a:solidFill>
                  <a:schemeClr val="accent3">
                    <a:lumMod val="25000"/>
                  </a:schemeClr>
                </a:solidFill>
                <a:latin typeface="Abadi"/>
              </a:rPr>
              <a:t>Listing the names of the booster versions which have carried the maximum payload mass</a:t>
            </a:r>
          </a:p>
          <a:p>
            <a:pPr lvl="1">
              <a:lnSpc>
                <a:spcPct val="100000"/>
              </a:lnSpc>
              <a:spcBef>
                <a:spcPts val="1400"/>
              </a:spcBef>
            </a:pPr>
            <a:r>
              <a:rPr lang="en-US" sz="1000" dirty="0">
                <a:solidFill>
                  <a:schemeClr val="accent3">
                    <a:lumMod val="25000"/>
                  </a:schemeClr>
                </a:solidFill>
                <a:latin typeface="Abadi"/>
              </a:rPr>
              <a:t>Listing the failed landing outcomes in drone ship, their booster versions and launch site names for the months in year 2015</a:t>
            </a:r>
          </a:p>
          <a:p>
            <a:pPr lvl="1">
              <a:lnSpc>
                <a:spcPct val="100000"/>
              </a:lnSpc>
              <a:spcBef>
                <a:spcPts val="1400"/>
              </a:spcBef>
            </a:pPr>
            <a:r>
              <a:rPr lang="en-US" sz="10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r>
              <a:rPr lang="en-US" sz="1600" dirty="0">
                <a:solidFill>
                  <a:schemeClr val="accent3">
                    <a:lumMod val="25000"/>
                  </a:schemeClr>
                </a:solidFill>
                <a:latin typeface="Abadi" panose="020B0604020104020204" pitchFamily="34" charset="0"/>
              </a:rPr>
              <a:t>GitHub URL of your completed EDA with SQL notebook </a:t>
            </a:r>
            <a:r>
              <a:rPr lang="en-US" sz="16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https://github.com/Ahmed-Althubyani/Coursera/blob/e70dbd8144689f6ce54bb0daab3c7627ec5df377/IBM%20Data%20Science/capstone/jupyter-labs-eda-sql-coursera_sqllite.ipynb</a:t>
            </a: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endParaRPr lang="en-US" sz="1400" b="0" i="0" u="none" strike="noStrike" baseline="0" dirty="0">
              <a:solidFill>
                <a:srgbClr val="000000"/>
              </a:solidFill>
              <a:latin typeface="Abadi" panose="020B0604020104020204" pitchFamily="34" charset="0"/>
            </a:endParaRPr>
          </a:p>
          <a:p>
            <a:r>
              <a:rPr lang="en-US" sz="2200" b="0" i="0" u="none" strike="noStrike" baseline="0" dirty="0">
                <a:solidFill>
                  <a:srgbClr val="292929"/>
                </a:solidFill>
                <a:latin typeface="Abadi" panose="020B0604020104020204" pitchFamily="34" charset="0"/>
              </a:rPr>
              <a:t>Markers, circles, lines and marker clusters were used with Folium Maps</a:t>
            </a:r>
          </a:p>
          <a:p>
            <a:pPr lvl="1"/>
            <a:r>
              <a:rPr lang="en-US" sz="2000" b="0" i="0" u="none" strike="noStrike" baseline="0" dirty="0">
                <a:solidFill>
                  <a:srgbClr val="292929"/>
                </a:solidFill>
                <a:latin typeface="Abadi" panose="020B0604020104020204" pitchFamily="34" charset="0"/>
              </a:rPr>
              <a:t>Markers indicate points like launch sites</a:t>
            </a:r>
          </a:p>
          <a:p>
            <a:pPr lvl="1"/>
            <a:r>
              <a:rPr lang="en-US" sz="2000" b="0" i="0" u="none" strike="noStrike" baseline="0" dirty="0">
                <a:solidFill>
                  <a:srgbClr val="292929"/>
                </a:solidFill>
                <a:latin typeface="Abadi" panose="020B0604020104020204" pitchFamily="34" charset="0"/>
              </a:rPr>
              <a:t>Circles indicate highlighted areas around specific coordinates, like NASA Johnson Space Center</a:t>
            </a:r>
          </a:p>
          <a:p>
            <a:pPr lvl="1"/>
            <a:r>
              <a:rPr lang="en-US" sz="2000" b="0" i="0" u="none" strike="noStrike" baseline="0" dirty="0">
                <a:solidFill>
                  <a:srgbClr val="292929"/>
                </a:solidFill>
                <a:latin typeface="Abadi" panose="020B0604020104020204" pitchFamily="34" charset="0"/>
              </a:rPr>
              <a:t>Marker clusters indicates groups of events in each coordinate, like launches in a launch site</a:t>
            </a:r>
          </a:p>
          <a:p>
            <a:pPr lvl="1"/>
            <a:r>
              <a:rPr lang="en-US" sz="2000" b="0" i="0" u="none" strike="noStrike" baseline="0" dirty="0">
                <a:solidFill>
                  <a:srgbClr val="292929"/>
                </a:solidFill>
                <a:latin typeface="Abadi" panose="020B0604020104020204" pitchFamily="34" charset="0"/>
              </a:rPr>
              <a:t>Lines are used to indicate distances between two coordinates.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interactive map with Folium map </a:t>
            </a:r>
            <a:r>
              <a:rPr lang="en-US" sz="22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https://github.com/Ahmed-Althubyani/Coursera/blob/e70dbd8144689f6ce54bb0daab3c7627ec5df377/IBM%20Data%20Science/capstone/lab_jupyter_launch_site_location.ipynb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showing Success Launches (All Sites/Certain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and the Success vs. Failed counts for the site, if a specific Launch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of Payload Mass vs. Success Rate for the different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predictive analysis lab </a:t>
            </a:r>
            <a:r>
              <a:rPr lang="en-US" sz="22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https://github.com/Ahmed-Althubyani/Coursera/blob/e70dbd8144689f6ce54bb0daab3c7627ec5df377/IBM%20Data%20Science/capstone/SpaceX_Machine%20Learning%20Prediction_Part_5.ipynb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229A9A64-9C25-93D1-2D9B-02EDEC10BC9B}"/>
              </a:ext>
            </a:extLst>
          </p:cNvPr>
          <p:cNvPicPr>
            <a:picLocks noChangeAspect="1"/>
          </p:cNvPicPr>
          <p:nvPr/>
        </p:nvPicPr>
        <p:blipFill>
          <a:blip r:embed="rId4"/>
          <a:stretch>
            <a:fillRect/>
          </a:stretch>
        </p:blipFill>
        <p:spPr>
          <a:xfrm>
            <a:off x="1162876" y="2622507"/>
            <a:ext cx="8802757" cy="153999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00499"/>
            <a:ext cx="10420638" cy="20623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launch site has about a half of all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7D833EB-C6EB-F7CF-EC90-067790147C7A}"/>
              </a:ext>
            </a:extLst>
          </p:cNvPr>
          <p:cNvPicPr>
            <a:picLocks noChangeAspect="1"/>
          </p:cNvPicPr>
          <p:nvPr/>
        </p:nvPicPr>
        <p:blipFill>
          <a:blip r:embed="rId3"/>
          <a:stretch>
            <a:fillRect/>
          </a:stretch>
        </p:blipFill>
        <p:spPr>
          <a:xfrm>
            <a:off x="526837" y="1678815"/>
            <a:ext cx="11001947" cy="21278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40257"/>
            <a:ext cx="10396602" cy="18410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C9FFDAC-9228-EFB3-47E5-2577F2883FBF}"/>
              </a:ext>
            </a:extLst>
          </p:cNvPr>
          <p:cNvPicPr>
            <a:picLocks noChangeAspect="1"/>
          </p:cNvPicPr>
          <p:nvPr/>
        </p:nvPicPr>
        <p:blipFill>
          <a:blip r:embed="rId3"/>
          <a:stretch>
            <a:fillRect/>
          </a:stretch>
        </p:blipFill>
        <p:spPr>
          <a:xfrm>
            <a:off x="576222" y="1506392"/>
            <a:ext cx="11039556" cy="20859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between 50% and 85%:</a:t>
            </a:r>
          </a:p>
          <a:p>
            <a:pPr lvl="1">
              <a:lnSpc>
                <a:spcPct val="100000"/>
              </a:lnSpc>
              <a:spcBef>
                <a:spcPts val="1400"/>
              </a:spcBef>
            </a:pPr>
            <a:r>
              <a:rPr lang="en-US" sz="1800" dirty="0">
                <a:solidFill>
                  <a:schemeClr val="accent3">
                    <a:lumMod val="25000"/>
                  </a:schemeClr>
                </a:solidFill>
                <a:latin typeface="Abadi" panose="020B0604020104020204" pitchFamily="34" charset="0"/>
              </a:rPr>
              <a:t>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38FC3D6-6AE2-7079-B57F-876B9AFCE51A}"/>
              </a:ext>
            </a:extLst>
          </p:cNvPr>
          <p:cNvPicPr>
            <a:picLocks noChangeAspect="1"/>
          </p:cNvPicPr>
          <p:nvPr/>
        </p:nvPicPr>
        <p:blipFill>
          <a:blip r:embed="rId3"/>
          <a:stretch>
            <a:fillRect/>
          </a:stretch>
        </p:blipFill>
        <p:spPr>
          <a:xfrm>
            <a:off x="5598338" y="1769166"/>
            <a:ext cx="5823651" cy="40185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90560"/>
            <a:ext cx="10416480" cy="18907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9AC5636-744B-98F9-1302-D5ADD094AC02}"/>
              </a:ext>
            </a:extLst>
          </p:cNvPr>
          <p:cNvPicPr>
            <a:picLocks noChangeAspect="1"/>
          </p:cNvPicPr>
          <p:nvPr/>
        </p:nvPicPr>
        <p:blipFill>
          <a:blip r:embed="rId3"/>
          <a:stretch>
            <a:fillRect/>
          </a:stretch>
        </p:blipFill>
        <p:spPr>
          <a:xfrm>
            <a:off x="551622" y="1439735"/>
            <a:ext cx="11285611" cy="24065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29100"/>
            <a:ext cx="10515599" cy="16398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D2241FB-AF97-45F5-17C4-DCB9108B821B}"/>
              </a:ext>
            </a:extLst>
          </p:cNvPr>
          <p:cNvPicPr>
            <a:picLocks noChangeAspect="1"/>
          </p:cNvPicPr>
          <p:nvPr/>
        </p:nvPicPr>
        <p:blipFill>
          <a:blip r:embed="rId3"/>
          <a:stretch>
            <a:fillRect/>
          </a:stretch>
        </p:blipFill>
        <p:spPr>
          <a:xfrm>
            <a:off x="453194" y="1460644"/>
            <a:ext cx="11285611" cy="23955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F9F2ADC-0C20-1864-4468-F33636A4DEFF}"/>
              </a:ext>
            </a:extLst>
          </p:cNvPr>
          <p:cNvPicPr>
            <a:picLocks noChangeAspect="1"/>
          </p:cNvPicPr>
          <p:nvPr/>
        </p:nvPicPr>
        <p:blipFill>
          <a:blip r:embed="rId3"/>
          <a:stretch>
            <a:fillRect/>
          </a:stretch>
        </p:blipFill>
        <p:spPr>
          <a:xfrm>
            <a:off x="6027811" y="1784073"/>
            <a:ext cx="5125025" cy="37172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20188C5-E17B-37C9-5420-58889081A817}"/>
              </a:ext>
            </a:extLst>
          </p:cNvPr>
          <p:cNvPicPr>
            <a:picLocks noChangeAspect="1"/>
          </p:cNvPicPr>
          <p:nvPr/>
        </p:nvPicPr>
        <p:blipFill>
          <a:blip r:embed="rId3"/>
          <a:stretch>
            <a:fillRect/>
          </a:stretch>
        </p:blipFill>
        <p:spPr>
          <a:xfrm>
            <a:off x="4571092" y="2595541"/>
            <a:ext cx="2143424" cy="3277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DEB1B74-BCDD-5BC3-8A93-60049906C6A4}"/>
              </a:ext>
            </a:extLst>
          </p:cNvPr>
          <p:cNvPicPr>
            <a:picLocks noChangeAspect="1"/>
          </p:cNvPicPr>
          <p:nvPr/>
        </p:nvPicPr>
        <p:blipFill>
          <a:blip r:embed="rId3"/>
          <a:stretch>
            <a:fillRect/>
          </a:stretch>
        </p:blipFill>
        <p:spPr>
          <a:xfrm>
            <a:off x="1385098" y="2415915"/>
            <a:ext cx="8515412" cy="3981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ED50C43-145F-ABF6-3647-3D2BF0548501}"/>
              </a:ext>
            </a:extLst>
          </p:cNvPr>
          <p:cNvPicPr>
            <a:picLocks noChangeAspect="1"/>
          </p:cNvPicPr>
          <p:nvPr/>
        </p:nvPicPr>
        <p:blipFill>
          <a:blip r:embed="rId3"/>
          <a:stretch>
            <a:fillRect/>
          </a:stretch>
        </p:blipFill>
        <p:spPr>
          <a:xfrm>
            <a:off x="4313071" y="3094609"/>
            <a:ext cx="3429479" cy="92405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EA11C9-F173-F63E-3668-F305E7FBB6F3}"/>
              </a:ext>
            </a:extLst>
          </p:cNvPr>
          <p:cNvPicPr>
            <a:picLocks noChangeAspect="1"/>
          </p:cNvPicPr>
          <p:nvPr/>
        </p:nvPicPr>
        <p:blipFill>
          <a:blip r:embed="rId3"/>
          <a:stretch>
            <a:fillRect/>
          </a:stretch>
        </p:blipFill>
        <p:spPr>
          <a:xfrm>
            <a:off x="3951880" y="3196811"/>
            <a:ext cx="3381847" cy="98121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6CD022-A59A-F0E7-A266-B4C14160120A}"/>
              </a:ext>
            </a:extLst>
          </p:cNvPr>
          <p:cNvPicPr>
            <a:picLocks noChangeAspect="1"/>
          </p:cNvPicPr>
          <p:nvPr/>
        </p:nvPicPr>
        <p:blipFill>
          <a:blip r:embed="rId3"/>
          <a:stretch>
            <a:fillRect/>
          </a:stretch>
        </p:blipFill>
        <p:spPr>
          <a:xfrm>
            <a:off x="4904513" y="3211100"/>
            <a:ext cx="1476581" cy="95263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0139A68-052C-11DB-DCBF-8B2903EB023D}"/>
              </a:ext>
            </a:extLst>
          </p:cNvPr>
          <p:cNvPicPr>
            <a:picLocks noChangeAspect="1"/>
          </p:cNvPicPr>
          <p:nvPr/>
        </p:nvPicPr>
        <p:blipFill>
          <a:blip r:embed="rId3"/>
          <a:stretch>
            <a:fillRect/>
          </a:stretch>
        </p:blipFill>
        <p:spPr>
          <a:xfrm>
            <a:off x="5035890" y="2829744"/>
            <a:ext cx="1213827" cy="33472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70384"/>
            <a:ext cx="10326708" cy="45024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1800" b="0" i="0" u="none" strike="noStrike" baseline="0" dirty="0">
              <a:solidFill>
                <a:srgbClr val="000000"/>
              </a:solidFill>
              <a:latin typeface="Abadi" panose="020B0604020104020204" pitchFamily="34" charset="0"/>
            </a:endParaRPr>
          </a:p>
          <a:p>
            <a:pPr lvl="1"/>
            <a:r>
              <a:rPr lang="en-US" sz="1800" b="0" i="0" u="none" strike="noStrike" baseline="0" dirty="0">
                <a:solidFill>
                  <a:srgbClr val="292929"/>
                </a:solidFill>
                <a:latin typeface="Abadi" panose="020B0604020104020204" pitchFamily="34" charset="0"/>
              </a:rPr>
              <a:t>Data Collection using web scraping and SpaceX API.</a:t>
            </a:r>
          </a:p>
          <a:p>
            <a:pPr lvl="1"/>
            <a:r>
              <a:rPr lang="en-US" sz="1800" b="0" i="0" u="none" strike="noStrike" baseline="0" dirty="0">
                <a:solidFill>
                  <a:srgbClr val="292929"/>
                </a:solidFill>
                <a:latin typeface="Abadi" panose="020B0604020104020204" pitchFamily="34" charset="0"/>
              </a:rPr>
              <a:t>Exploratory Data Analysis (EDA), including data wrangling, data visualization and interactive visual analytics.</a:t>
            </a:r>
          </a:p>
          <a:p>
            <a:pPr lvl="1"/>
            <a:r>
              <a:rPr lang="en-US" sz="1800" b="0" i="0" u="none" strike="noStrike" baseline="0" dirty="0">
                <a:solidFill>
                  <a:srgbClr val="292929"/>
                </a:solidFill>
                <a:latin typeface="Abadi" panose="020B0604020104020204" pitchFamily="34" charset="0"/>
              </a:rPr>
              <a:t>Building an interactive map with Folium</a:t>
            </a:r>
          </a:p>
          <a:p>
            <a:pPr lvl="1"/>
            <a:r>
              <a:rPr lang="en-US" sz="1800" b="0" i="0" u="none" strike="noStrike" baseline="0" dirty="0">
                <a:solidFill>
                  <a:srgbClr val="292929"/>
                </a:solidFill>
                <a:latin typeface="Abadi" panose="020B0604020104020204" pitchFamily="34" charset="0"/>
              </a:rPr>
              <a:t>Building a Dashboard with </a:t>
            </a:r>
            <a:r>
              <a:rPr lang="en-US" sz="1800" b="0" i="0" u="none" strike="noStrike" baseline="0" dirty="0" err="1">
                <a:solidFill>
                  <a:srgbClr val="292929"/>
                </a:solidFill>
                <a:latin typeface="Abadi" panose="020B0604020104020204" pitchFamily="34" charset="0"/>
              </a:rPr>
              <a:t>Plotly</a:t>
            </a:r>
            <a:r>
              <a:rPr lang="en-US" sz="1800" b="0" i="0" u="none" strike="noStrike" baseline="0" dirty="0">
                <a:solidFill>
                  <a:srgbClr val="292929"/>
                </a:solidFill>
                <a:latin typeface="Abadi" panose="020B0604020104020204" pitchFamily="34" charset="0"/>
              </a:rPr>
              <a:t> Dash</a:t>
            </a:r>
          </a:p>
          <a:p>
            <a:pPr lvl="1"/>
            <a:r>
              <a:rPr lang="en-US" sz="1800" b="0" i="0" u="none" strike="noStrike" baseline="0" dirty="0">
                <a:solidFill>
                  <a:srgbClr val="292929"/>
                </a:solidFill>
                <a:latin typeface="Abadi" panose="020B0604020104020204" pitchFamily="34" charset="0"/>
              </a:rPr>
              <a:t>Machine Learning Prediction.</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It was possible to collected valuable data from public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features are the best to predict success of launchings.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showed the best model to predict which characteristics are important to drive this opportunity by the best way, using all collected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46CF1D28-A632-1C99-F2ED-20D6FA97CCA7}"/>
              </a:ext>
            </a:extLst>
          </p:cNvPr>
          <p:cNvPicPr>
            <a:picLocks noChangeAspect="1"/>
          </p:cNvPicPr>
          <p:nvPr/>
        </p:nvPicPr>
        <p:blipFill>
          <a:blip r:embed="rId3"/>
          <a:stretch>
            <a:fillRect/>
          </a:stretch>
        </p:blipFill>
        <p:spPr>
          <a:xfrm>
            <a:off x="2179983" y="3102675"/>
            <a:ext cx="6925642" cy="28293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4392D43-A8ED-FFE0-4E55-1C3CC8F28BD9}"/>
              </a:ext>
            </a:extLst>
          </p:cNvPr>
          <p:cNvPicPr>
            <a:picLocks noChangeAspect="1"/>
          </p:cNvPicPr>
          <p:nvPr/>
        </p:nvPicPr>
        <p:blipFill>
          <a:blip r:embed="rId3"/>
          <a:stretch>
            <a:fillRect/>
          </a:stretch>
        </p:blipFill>
        <p:spPr>
          <a:xfrm>
            <a:off x="4984474" y="2394483"/>
            <a:ext cx="1304020" cy="42697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8F4171-6CD6-3BC5-B89B-8A1A19D978A8}"/>
              </a:ext>
            </a:extLst>
          </p:cNvPr>
          <p:cNvPicPr>
            <a:picLocks noChangeAspect="1"/>
          </p:cNvPicPr>
          <p:nvPr/>
        </p:nvPicPr>
        <p:blipFill>
          <a:blip r:embed="rId3"/>
          <a:stretch>
            <a:fillRect/>
          </a:stretch>
        </p:blipFill>
        <p:spPr>
          <a:xfrm>
            <a:off x="1781872" y="3823037"/>
            <a:ext cx="7721864" cy="146461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C93F9DD-A64D-895F-0F56-8622E6CF3345}"/>
              </a:ext>
            </a:extLst>
          </p:cNvPr>
          <p:cNvPicPr>
            <a:picLocks noChangeAspect="1"/>
          </p:cNvPicPr>
          <p:nvPr/>
        </p:nvPicPr>
        <p:blipFill>
          <a:blip r:embed="rId3"/>
          <a:stretch>
            <a:fillRect/>
          </a:stretch>
        </p:blipFill>
        <p:spPr>
          <a:xfrm>
            <a:off x="3767827" y="3053447"/>
            <a:ext cx="3749954" cy="337376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near sea, probably by safety, but not too far from roads and railroads.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4DB026AF-3F09-06E3-FD63-D5708926D114}"/>
              </a:ext>
            </a:extLst>
          </p:cNvPr>
          <p:cNvPicPr>
            <a:picLocks noChangeAspect="1"/>
          </p:cNvPicPr>
          <p:nvPr/>
        </p:nvPicPr>
        <p:blipFill>
          <a:blip r:embed="rId3"/>
          <a:stretch>
            <a:fillRect/>
          </a:stretch>
        </p:blipFill>
        <p:spPr>
          <a:xfrm>
            <a:off x="2849115" y="2641712"/>
            <a:ext cx="5587377" cy="32940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3505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color-labeled markers we should be able to easily identify which launch sites have relatively high success rates.</a:t>
            </a:r>
          </a:p>
          <a:p>
            <a:pPr lvl="1">
              <a:lnSpc>
                <a:spcPct val="100000"/>
              </a:lnSpc>
              <a:spcBef>
                <a:spcPts val="1400"/>
              </a:spcBef>
            </a:pPr>
            <a:r>
              <a:rPr lang="en-US" sz="1800" dirty="0">
                <a:solidFill>
                  <a:schemeClr val="accent3">
                    <a:lumMod val="25000"/>
                  </a:schemeClr>
                </a:solidFill>
                <a:latin typeface="Abadi"/>
              </a:rPr>
              <a:t>Green Marker = Successful Launch</a:t>
            </a:r>
          </a:p>
          <a:p>
            <a:pPr lvl="1">
              <a:lnSpc>
                <a:spcPct val="100000"/>
              </a:lnSpc>
              <a:spcBef>
                <a:spcPts val="1400"/>
              </a:spcBef>
            </a:pPr>
            <a:r>
              <a:rPr lang="en-US" sz="1800" dirty="0">
                <a:solidFill>
                  <a:schemeClr val="accent3">
                    <a:lumMod val="25000"/>
                  </a:schemeClr>
                </a:solidFill>
                <a:latin typeface="Abadi"/>
              </a:rPr>
              <a:t>Red Marker = Failed Launch</a:t>
            </a:r>
          </a:p>
          <a:p>
            <a:pPr>
              <a:lnSpc>
                <a:spcPct val="100000"/>
              </a:lnSpc>
              <a:spcBef>
                <a:spcPts val="1400"/>
              </a:spcBef>
            </a:pPr>
            <a:r>
              <a:rPr lang="en-US" sz="2200" dirty="0">
                <a:solidFill>
                  <a:schemeClr val="accent3">
                    <a:lumMod val="25000"/>
                  </a:schemeClr>
                </a:solidFill>
                <a:latin typeface="Abadi"/>
              </a:rPr>
              <a:t>Launch Site KSC LC-39A has a very high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 on the map</a:t>
            </a:r>
          </a:p>
        </p:txBody>
      </p:sp>
      <p:pic>
        <p:nvPicPr>
          <p:cNvPr id="4" name="Picture 3">
            <a:extLst>
              <a:ext uri="{FF2B5EF4-FFF2-40B4-BE49-F238E27FC236}">
                <a16:creationId xmlns:a16="http://schemas.microsoft.com/office/drawing/2014/main" id="{8264575C-3AA0-1821-01BA-4AF92D6BDC48}"/>
              </a:ext>
            </a:extLst>
          </p:cNvPr>
          <p:cNvPicPr>
            <a:picLocks noChangeAspect="1"/>
          </p:cNvPicPr>
          <p:nvPr/>
        </p:nvPicPr>
        <p:blipFill>
          <a:blip r:embed="rId3"/>
          <a:stretch>
            <a:fillRect/>
          </a:stretch>
        </p:blipFill>
        <p:spPr>
          <a:xfrm>
            <a:off x="6027811" y="1523870"/>
            <a:ext cx="5044891" cy="48607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461824"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visual analysis of the launch site CCAFS SLC-40 we can clearly see that it is:</a:t>
            </a:r>
          </a:p>
          <a:p>
            <a:pPr lvl="1">
              <a:lnSpc>
                <a:spcPct val="100000"/>
              </a:lnSpc>
              <a:spcBef>
                <a:spcPts val="1400"/>
              </a:spcBef>
            </a:pPr>
            <a:r>
              <a:rPr lang="en-US" sz="1800" dirty="0">
                <a:solidFill>
                  <a:schemeClr val="accent3">
                    <a:lumMod val="25000"/>
                  </a:schemeClr>
                </a:solidFill>
                <a:latin typeface="Abadi" panose="020B0604020104020204" pitchFamily="34" charset="0"/>
              </a:rPr>
              <a:t>relatively close to railway (1.26 km)</a:t>
            </a:r>
          </a:p>
          <a:p>
            <a:pPr lvl="1">
              <a:lnSpc>
                <a:spcPct val="100000"/>
              </a:lnSpc>
              <a:spcBef>
                <a:spcPts val="1400"/>
              </a:spcBef>
            </a:pPr>
            <a:r>
              <a:rPr lang="en-US" sz="1800" dirty="0">
                <a:solidFill>
                  <a:schemeClr val="accent3">
                    <a:lumMod val="25000"/>
                  </a:schemeClr>
                </a:solidFill>
                <a:latin typeface="Abadi" panose="020B0604020104020204" pitchFamily="34" charset="0"/>
              </a:rPr>
              <a:t>relatively close to highway (0.59 km)</a:t>
            </a:r>
          </a:p>
          <a:p>
            <a:pPr lvl="1">
              <a:lnSpc>
                <a:spcPct val="100000"/>
              </a:lnSpc>
              <a:spcBef>
                <a:spcPts val="1400"/>
              </a:spcBef>
            </a:pPr>
            <a:r>
              <a:rPr lang="en-US" sz="1800" dirty="0">
                <a:solidFill>
                  <a:schemeClr val="accent3">
                    <a:lumMod val="25000"/>
                  </a:schemeClr>
                </a:solidFill>
                <a:latin typeface="Abadi" panose="020B0604020104020204" pitchFamily="34" charset="0"/>
              </a:rPr>
              <a:t>relatively close to coastline (0.86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CCAFS SLC-40 to its proximities</a:t>
            </a:r>
          </a:p>
        </p:txBody>
      </p:sp>
      <p:pic>
        <p:nvPicPr>
          <p:cNvPr id="4" name="Picture 3">
            <a:extLst>
              <a:ext uri="{FF2B5EF4-FFF2-40B4-BE49-F238E27FC236}">
                <a16:creationId xmlns:a16="http://schemas.microsoft.com/office/drawing/2014/main" id="{4C117CA4-433B-AF8F-1650-D4D8E9CC79AB}"/>
              </a:ext>
            </a:extLst>
          </p:cNvPr>
          <p:cNvPicPr>
            <a:picLocks noChangeAspect="1"/>
          </p:cNvPicPr>
          <p:nvPr/>
        </p:nvPicPr>
        <p:blipFill>
          <a:blip r:embed="rId3"/>
          <a:stretch>
            <a:fillRect/>
          </a:stretch>
        </p:blipFill>
        <p:spPr>
          <a:xfrm>
            <a:off x="6642386" y="1923476"/>
            <a:ext cx="4144772" cy="39266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62669"/>
            <a:ext cx="9745589" cy="17142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1EEFEBDC-FA81-762F-F03A-F27DDEDF08EE}"/>
              </a:ext>
            </a:extLst>
          </p:cNvPr>
          <p:cNvPicPr>
            <a:picLocks noChangeAspect="1"/>
          </p:cNvPicPr>
          <p:nvPr/>
        </p:nvPicPr>
        <p:blipFill>
          <a:blip r:embed="rId3"/>
          <a:stretch>
            <a:fillRect/>
          </a:stretch>
        </p:blipFill>
        <p:spPr>
          <a:xfrm>
            <a:off x="1467594" y="1535786"/>
            <a:ext cx="9120433" cy="247879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0748"/>
            <a:ext cx="10399485" cy="45148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the most successful company of the commercial space age, making space travel affordable. </a:t>
            </a:r>
          </a:p>
          <a:p>
            <a:pPr lvl="1">
              <a:spcBef>
                <a:spcPts val="1400"/>
              </a:spcBef>
            </a:pPr>
            <a:r>
              <a:rPr lang="en-US" sz="1800" dirty="0">
                <a:solidFill>
                  <a:schemeClr val="accent3">
                    <a:lumMod val="25000"/>
                  </a:schemeClr>
                </a:solidFill>
                <a:latin typeface="Abadi" panose="020B0604020104020204" pitchFamily="34" charset="0"/>
              </a:rPr>
              <a:t>The company advertises Falcon 9 rocket launches on its website, with a cost of 62 million dollars;</a:t>
            </a:r>
          </a:p>
          <a:p>
            <a:pPr lvl="1">
              <a:spcBef>
                <a:spcPts val="1400"/>
              </a:spcBef>
            </a:pPr>
            <a:r>
              <a:rPr lang="en-US" sz="1800" dirty="0">
                <a:solidFill>
                  <a:schemeClr val="accent3">
                    <a:lumMod val="25000"/>
                  </a:schemeClr>
                </a:solidFill>
                <a:latin typeface="Abadi" panose="020B0604020104020204" pitchFamily="34" charset="0"/>
              </a:rPr>
              <a:t>other providers cost upward of 165 million dollars each, much of the savings is because SpaceX can reuse the first stage. </a:t>
            </a:r>
          </a:p>
          <a:p>
            <a:pPr lvl="1">
              <a:spcBef>
                <a:spcPts val="1400"/>
              </a:spcBef>
            </a:pPr>
            <a:r>
              <a:rPr lang="en-US" sz="1800" dirty="0">
                <a:solidFill>
                  <a:schemeClr val="accent3">
                    <a:lumMod val="25000"/>
                  </a:schemeClr>
                </a:solidFill>
                <a:latin typeface="Abadi" panose="020B0604020104020204" pitchFamily="34" charset="0"/>
              </a:rPr>
              <a:t>The objective is to evaluate the viability of the new company Space Y to compete with Space X.</a:t>
            </a:r>
          </a:p>
          <a:p>
            <a:pPr lvl="1">
              <a:spcBef>
                <a:spcPts val="1400"/>
              </a:spcBef>
            </a:pPr>
            <a:r>
              <a:rPr lang="en-US" sz="1800" dirty="0">
                <a:solidFill>
                  <a:schemeClr val="accent3">
                    <a:lumMod val="25000"/>
                  </a:schemeClr>
                </a:solidFill>
                <a:latin typeface="Abadi" panose="020B0604020104020204" pitchFamily="34" charset="0"/>
              </a:rPr>
              <a:t>Therefore, if we can determine if the first stage will land, we can determine the cost of a launch. </a:t>
            </a:r>
          </a:p>
          <a:p>
            <a:pPr lvl="1">
              <a:spcBef>
                <a:spcPts val="1400"/>
              </a:spcBef>
            </a:pPr>
            <a:r>
              <a:rPr lang="en-US" sz="1800" dirty="0">
                <a:solidFill>
                  <a:schemeClr val="accent3">
                    <a:lumMod val="25000"/>
                  </a:schemeClr>
                </a:solidFill>
                <a:latin typeface="Abadi" panose="020B0604020104020204" pitchFamily="34" charset="0"/>
              </a:rPr>
              <a:t>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1800" dirty="0">
                <a:solidFill>
                  <a:schemeClr val="accent3">
                    <a:lumMod val="25000"/>
                  </a:schemeClr>
                </a:solidFill>
                <a:latin typeface="Abadi" panose="020B0604020104020204" pitchFamily="34" charset="0"/>
              </a:rPr>
              <a:t>Does the rate of successful landings increase over the years?</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184373"/>
            <a:ext cx="10551583" cy="19925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launch success rate (76.9%) with 10 successful and 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5020D0FB-FFEA-F6E2-F7C1-652DAE5472C2}"/>
              </a:ext>
            </a:extLst>
          </p:cNvPr>
          <p:cNvPicPr>
            <a:picLocks noChangeAspect="1"/>
          </p:cNvPicPr>
          <p:nvPr/>
        </p:nvPicPr>
        <p:blipFill>
          <a:blip r:embed="rId3"/>
          <a:stretch>
            <a:fillRect/>
          </a:stretch>
        </p:blipFill>
        <p:spPr>
          <a:xfrm>
            <a:off x="1641319" y="1344777"/>
            <a:ext cx="8909361" cy="24787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64681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C5E5AE0B-C4D7-776A-F1C7-E1AAF334F0A1}"/>
              </a:ext>
            </a:extLst>
          </p:cNvPr>
          <p:cNvPicPr>
            <a:picLocks noChangeAspect="1"/>
          </p:cNvPicPr>
          <p:nvPr/>
        </p:nvPicPr>
        <p:blipFill>
          <a:blip r:embed="rId3"/>
          <a:stretch>
            <a:fillRect/>
          </a:stretch>
        </p:blipFill>
        <p:spPr>
          <a:xfrm>
            <a:off x="5565724" y="1689872"/>
            <a:ext cx="6298096" cy="2211737"/>
          </a:xfrm>
          <a:prstGeom prst="rect">
            <a:avLst/>
          </a:prstGeom>
        </p:spPr>
      </p:pic>
      <p:pic>
        <p:nvPicPr>
          <p:cNvPr id="7" name="Picture 6">
            <a:extLst>
              <a:ext uri="{FF2B5EF4-FFF2-40B4-BE49-F238E27FC236}">
                <a16:creationId xmlns:a16="http://schemas.microsoft.com/office/drawing/2014/main" id="{DD6534BD-93D9-F73D-8ED5-7C6126C43E29}"/>
              </a:ext>
            </a:extLst>
          </p:cNvPr>
          <p:cNvPicPr>
            <a:picLocks noChangeAspect="1"/>
          </p:cNvPicPr>
          <p:nvPr/>
        </p:nvPicPr>
        <p:blipFill>
          <a:blip r:embed="rId4"/>
          <a:stretch>
            <a:fillRect/>
          </a:stretch>
        </p:blipFill>
        <p:spPr>
          <a:xfrm>
            <a:off x="5565724" y="4125857"/>
            <a:ext cx="6298099" cy="22117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scores of the Test Set, we can not confirm which method performs best.</a:t>
            </a:r>
          </a:p>
          <a:p>
            <a:pPr>
              <a:lnSpc>
                <a:spcPct val="100000"/>
              </a:lnSpc>
              <a:spcBef>
                <a:spcPts val="1400"/>
              </a:spcBef>
            </a:pPr>
            <a:r>
              <a:rPr lang="en-US" sz="2200" dirty="0">
                <a:solidFill>
                  <a:schemeClr val="accent3">
                    <a:lumMod val="25000"/>
                  </a:schemeClr>
                </a:solidFill>
                <a:latin typeface="Abadi" panose="020B0604020104020204" pitchFamily="34" charset="0"/>
              </a:rPr>
              <a:t>Same Test Set scores may be due to the small test sample size (18 samples). Therefore, we tested all methods based on the whole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scores of the whole Dataset confirm that the best model is the Decision Tree Model. This model has not only higher scores, but also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1412C0A-0F2E-41CB-128A-E8871B48E627}"/>
              </a:ext>
            </a:extLst>
          </p:cNvPr>
          <p:cNvPicPr>
            <a:picLocks noChangeAspect="1"/>
          </p:cNvPicPr>
          <p:nvPr/>
        </p:nvPicPr>
        <p:blipFill>
          <a:blip r:embed="rId3"/>
          <a:stretch>
            <a:fillRect/>
          </a:stretch>
        </p:blipFill>
        <p:spPr>
          <a:xfrm>
            <a:off x="6657774" y="2140026"/>
            <a:ext cx="4263460" cy="1288973"/>
          </a:xfrm>
          <a:prstGeom prst="rect">
            <a:avLst/>
          </a:prstGeom>
        </p:spPr>
      </p:pic>
      <p:pic>
        <p:nvPicPr>
          <p:cNvPr id="7" name="Picture 6">
            <a:extLst>
              <a:ext uri="{FF2B5EF4-FFF2-40B4-BE49-F238E27FC236}">
                <a16:creationId xmlns:a16="http://schemas.microsoft.com/office/drawing/2014/main" id="{7BD75D51-74A6-EB2B-B3BC-C69BC0E50C48}"/>
              </a:ext>
            </a:extLst>
          </p:cNvPr>
          <p:cNvPicPr>
            <a:picLocks noChangeAspect="1"/>
          </p:cNvPicPr>
          <p:nvPr/>
        </p:nvPicPr>
        <p:blipFill>
          <a:blip r:embed="rId4"/>
          <a:stretch>
            <a:fillRect/>
          </a:stretch>
        </p:blipFill>
        <p:spPr>
          <a:xfrm>
            <a:off x="6657774" y="4682349"/>
            <a:ext cx="4263460" cy="1299990"/>
          </a:xfrm>
          <a:prstGeom prst="rect">
            <a:avLst/>
          </a:prstGeom>
        </p:spPr>
      </p:pic>
      <p:sp>
        <p:nvSpPr>
          <p:cNvPr id="8" name="TextBox 7">
            <a:extLst>
              <a:ext uri="{FF2B5EF4-FFF2-40B4-BE49-F238E27FC236}">
                <a16:creationId xmlns:a16="http://schemas.microsoft.com/office/drawing/2014/main" id="{56BCA01B-B155-998E-FD27-E0BDFCC510BB}"/>
              </a:ext>
            </a:extLst>
          </p:cNvPr>
          <p:cNvSpPr txBox="1"/>
          <p:nvPr/>
        </p:nvSpPr>
        <p:spPr>
          <a:xfrm>
            <a:off x="6657774" y="1769165"/>
            <a:ext cx="4263460" cy="370861"/>
          </a:xfrm>
          <a:prstGeom prst="rect">
            <a:avLst/>
          </a:prstGeom>
          <a:noFill/>
        </p:spPr>
        <p:txBody>
          <a:bodyPr wrap="square" rtlCol="0">
            <a:spAutoFit/>
          </a:bodyPr>
          <a:lstStyle/>
          <a:p>
            <a:r>
              <a:rPr lang="en-US" dirty="0"/>
              <a:t>Scores and Accuracy of the Test Set</a:t>
            </a:r>
          </a:p>
        </p:txBody>
      </p:sp>
      <p:sp>
        <p:nvSpPr>
          <p:cNvPr id="10" name="TextBox 9">
            <a:extLst>
              <a:ext uri="{FF2B5EF4-FFF2-40B4-BE49-F238E27FC236}">
                <a16:creationId xmlns:a16="http://schemas.microsoft.com/office/drawing/2014/main" id="{518B0C72-C006-5C16-60D9-423E0A8AD58C}"/>
              </a:ext>
            </a:extLst>
          </p:cNvPr>
          <p:cNvSpPr txBox="1"/>
          <p:nvPr/>
        </p:nvSpPr>
        <p:spPr>
          <a:xfrm>
            <a:off x="6657774" y="4264741"/>
            <a:ext cx="4263460" cy="370861"/>
          </a:xfrm>
          <a:prstGeom prst="rect">
            <a:avLst/>
          </a:prstGeom>
          <a:noFill/>
        </p:spPr>
        <p:txBody>
          <a:bodyPr wrap="square" rtlCol="0">
            <a:spAutoFit/>
          </a:bodyPr>
          <a:lstStyle/>
          <a:p>
            <a:r>
              <a:rPr lang="en-US" dirty="0"/>
              <a:t>Scores and Accuracy of the Entire Data 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0705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7A2ACBE-B8DD-0C1B-721D-7F84D0939F2C}"/>
              </a:ext>
            </a:extLst>
          </p:cNvPr>
          <p:cNvPicPr>
            <a:picLocks noChangeAspect="1"/>
          </p:cNvPicPr>
          <p:nvPr/>
        </p:nvPicPr>
        <p:blipFill>
          <a:blip r:embed="rId3"/>
          <a:stretch>
            <a:fillRect/>
          </a:stretch>
        </p:blipFill>
        <p:spPr>
          <a:xfrm>
            <a:off x="6306595" y="1915067"/>
            <a:ext cx="4816353" cy="39539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Special Thanks to:</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Instructors</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5"/>
              </a:rPr>
              <a:t>Coursera</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6"/>
              </a:rPr>
              <a:t>IBM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Using SpaceX Rest API</a:t>
            </a:r>
          </a:p>
          <a:p>
            <a:pPr lvl="1">
              <a:lnSpc>
                <a:spcPct val="120000"/>
              </a:lnSpc>
              <a:spcBef>
                <a:spcPts val="1400"/>
              </a:spcBef>
            </a:pPr>
            <a:r>
              <a:rPr lang="en-US" sz="6400" dirty="0">
                <a:solidFill>
                  <a:schemeClr val="tx1"/>
                </a:solidFill>
                <a:latin typeface="Abadi"/>
              </a:rPr>
              <a:t>Using Web Scrapping from Wikipedia</a:t>
            </a:r>
          </a:p>
          <a:p>
            <a:pPr>
              <a:lnSpc>
                <a:spcPct val="120000"/>
              </a:lnSpc>
              <a:spcBef>
                <a:spcPts val="1400"/>
              </a:spcBef>
            </a:pPr>
            <a:r>
              <a:rPr lang="en-US" sz="7200" dirty="0">
                <a:solidFill>
                  <a:schemeClr val="tx1"/>
                </a:solidFill>
                <a:latin typeface="Abadi"/>
              </a:rPr>
              <a:t>Perform data wrangling</a:t>
            </a:r>
          </a:p>
          <a:p>
            <a:pPr lvl="1">
              <a:lnSpc>
                <a:spcPct val="120000"/>
              </a:lnSpc>
              <a:spcBef>
                <a:spcPts val="1400"/>
              </a:spcBef>
            </a:pPr>
            <a:r>
              <a:rPr lang="en-US" sz="6400" dirty="0">
                <a:solidFill>
                  <a:schemeClr val="tx1"/>
                </a:solidFill>
                <a:latin typeface="Abadi"/>
              </a:rPr>
              <a:t>Filtering the data</a:t>
            </a:r>
          </a:p>
          <a:p>
            <a:pPr lvl="1">
              <a:lnSpc>
                <a:spcPct val="120000"/>
              </a:lnSpc>
              <a:spcBef>
                <a:spcPts val="1400"/>
              </a:spcBef>
            </a:pPr>
            <a:r>
              <a:rPr lang="en-US" sz="6400" dirty="0">
                <a:solidFill>
                  <a:schemeClr val="tx1"/>
                </a:solidFill>
                <a:latin typeface="Abadi"/>
              </a:rPr>
              <a:t>Dealing with missing values</a:t>
            </a:r>
          </a:p>
          <a:p>
            <a:pPr lvl="1">
              <a:lnSpc>
                <a:spcPct val="120000"/>
              </a:lnSpc>
              <a:spcBef>
                <a:spcPts val="1400"/>
              </a:spcBef>
            </a:pPr>
            <a:r>
              <a:rPr lang="en-US" sz="6400" dirty="0">
                <a:solidFill>
                  <a:schemeClr val="tx1"/>
                </a:solidFill>
                <a:latin typeface="Abadi"/>
              </a:rPr>
              <a:t>Using One Hot Encoding to prepare the data to a binary classification</a:t>
            </a:r>
          </a:p>
          <a:p>
            <a:pPr>
              <a:lnSpc>
                <a:spcPct val="120000"/>
              </a:lnSpc>
              <a:spcBef>
                <a:spcPts val="1400"/>
              </a:spcBef>
            </a:pPr>
            <a:r>
              <a:rPr lang="en-US" sz="7200" dirty="0">
                <a:solidFill>
                  <a:schemeClr val="tx1"/>
                </a:solidFill>
                <a:latin typeface="Abadi"/>
              </a:rPr>
              <a:t>Perform exploratory data analysis (EDA) using visualization and SQL</a:t>
            </a:r>
          </a:p>
          <a:p>
            <a:pPr>
              <a:lnSpc>
                <a:spcPct val="120000"/>
              </a:lnSpc>
              <a:spcBef>
                <a:spcPts val="1400"/>
              </a:spcBef>
            </a:pPr>
            <a:r>
              <a:rPr lang="en-US" sz="7200" dirty="0">
                <a:solidFill>
                  <a:schemeClr val="tx1"/>
                </a:solidFill>
                <a:latin typeface="Abadi"/>
              </a:rPr>
              <a:t>Perform interactive visual analytics using Folium and </a:t>
            </a:r>
            <a:r>
              <a:rPr lang="en-US" sz="7200" dirty="0" err="1">
                <a:solidFill>
                  <a:schemeClr val="tx1"/>
                </a:solidFill>
                <a:latin typeface="Abadi"/>
              </a:rPr>
              <a:t>Plotly</a:t>
            </a:r>
            <a:r>
              <a:rPr lang="en-US" sz="7200" dirty="0">
                <a:solidFill>
                  <a:schemeClr val="tx1"/>
                </a:solidFill>
                <a:latin typeface="Abadi"/>
              </a:rPr>
              <a:t> Dash</a:t>
            </a:r>
          </a:p>
          <a:p>
            <a:pPr>
              <a:lnSpc>
                <a:spcPct val="120000"/>
              </a:lnSpc>
              <a:spcBef>
                <a:spcPts val="1400"/>
              </a:spcBef>
            </a:pPr>
            <a:r>
              <a:rPr lang="en-US" sz="7200" dirty="0">
                <a:solidFill>
                  <a:schemeClr val="tx1"/>
                </a:solidFill>
                <a:latin typeface="Abadi"/>
              </a:rPr>
              <a:t>Perform predictive analysis using classification models</a:t>
            </a:r>
          </a:p>
          <a:p>
            <a:pPr lvl="1">
              <a:lnSpc>
                <a:spcPct val="120000"/>
              </a:lnSpc>
              <a:spcBef>
                <a:spcPts val="1400"/>
              </a:spcBef>
            </a:pPr>
            <a:r>
              <a:rPr lang="en-US" sz="6400" dirty="0">
                <a:solidFill>
                  <a:schemeClr val="tx1"/>
                </a:solidFill>
                <a:latin typeface="Abadi"/>
              </a:rPr>
              <a:t>Building, tuning and evaluation of classification models to ensure the best results</a:t>
            </a: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a:t>
            </a:r>
          </a:p>
          <a:p>
            <a:pPr>
              <a:lnSpc>
                <a:spcPct val="100000"/>
              </a:lnSpc>
              <a:spcBef>
                <a:spcPts val="1400"/>
              </a:spcBef>
            </a:pPr>
            <a:r>
              <a:rPr lang="en-US" sz="2200" dirty="0">
                <a:solidFill>
                  <a:schemeClr val="accent3">
                    <a:lumMod val="25000"/>
                  </a:schemeClr>
                </a:solidFill>
                <a:latin typeface="Abadi" panose="020B0604020104020204" pitchFamily="34" charset="0"/>
              </a:rPr>
              <a:t>Space X API ( https://api.spacexdata.com/v4/rockets/ rockets/) </a:t>
            </a:r>
          </a:p>
          <a:p>
            <a:pPr>
              <a:lnSpc>
                <a:spcPct val="100000"/>
              </a:lnSpc>
              <a:spcBef>
                <a:spcPts val="1400"/>
              </a:spcBef>
            </a:pPr>
            <a:r>
              <a:rPr lang="en-US" sz="2200" dirty="0">
                <a:solidFill>
                  <a:schemeClr val="accent3">
                    <a:lumMod val="25000"/>
                  </a:schemeClr>
                </a:solidFill>
                <a:latin typeface="Abadi" panose="020B0604020104020204" pitchFamily="34" charset="0"/>
              </a:rPr>
              <a:t>Wikipedia (https://en.wikipedia.org/wiki/List_of_Falcon/_9/_and_Falcon_Heavy_launches ) using web scraping.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2785D064-8D3A-EC43-4BB4-9104CD12D5BB}"/>
              </a:ext>
            </a:extLst>
          </p:cNvPr>
          <p:cNvPicPr>
            <a:picLocks noChangeAspect="1"/>
          </p:cNvPicPr>
          <p:nvPr/>
        </p:nvPicPr>
        <p:blipFill>
          <a:blip r:embed="rId4"/>
          <a:stretch>
            <a:fillRect/>
          </a:stretch>
        </p:blipFill>
        <p:spPr>
          <a:xfrm>
            <a:off x="7935714" y="1459349"/>
            <a:ext cx="2311126" cy="456622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657293" cy="4906686"/>
          </a:xfrm>
          <a:prstGeom prst="rect">
            <a:avLst/>
          </a:prstGeom>
        </p:spPr>
        <p:txBody>
          <a:bodyPr lIns="91440" tIns="45720" rIns="91440" bIns="45720" anchor="t">
            <a:noAutofit/>
          </a:bodyPr>
          <a:lstStyle/>
          <a:p>
            <a:pPr algn="l"/>
            <a:endParaRPr lang="en-US" sz="1200" b="0" i="0" u="none" strike="noStrike" baseline="0" dirty="0">
              <a:solidFill>
                <a:srgbClr val="000000"/>
              </a:solidFill>
              <a:latin typeface="Abadi" panose="020B0604020104020204" pitchFamily="34" charset="0"/>
            </a:endParaRPr>
          </a:p>
          <a:p>
            <a:r>
              <a:rPr lang="en-US" sz="2200" b="0" i="0" u="none" strike="noStrike" baseline="0" dirty="0">
                <a:solidFill>
                  <a:srgbClr val="292929"/>
                </a:solidFill>
                <a:latin typeface="Abadi" panose="020B0604020104020204" pitchFamily="34" charset="0"/>
              </a:rPr>
              <a:t>Data from SpaceX launches can also be obtained from Wikipedia;</a:t>
            </a:r>
          </a:p>
          <a:p>
            <a:r>
              <a:rPr lang="en-US" sz="2200" b="0" i="0" u="none" strike="noStrike" baseline="0" dirty="0">
                <a:solidFill>
                  <a:srgbClr val="292929"/>
                </a:solidFill>
                <a:latin typeface="Abadi" panose="020B0604020104020204" pitchFamily="34" charset="0"/>
              </a:rPr>
              <a:t>Data are downloaded from Wikipedia according to the flowchart and then persisted.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chemeClr val="accent3">
                    <a:lumMod val="25000"/>
                  </a:schemeClr>
                </a:solidFill>
                <a:latin typeface="Abadi" panose="020B0604020104020204" pitchFamily="34" charset="0"/>
                <a:hlinkClick r:id="rId3"/>
              </a:rPr>
              <a:t>https://github.com/Ahmed-Althubyani/Coursera/blob/e70dbd8144689f6ce54bb0daab3c7627ec5df377/IBM%20Data%20Science/capstone/jupyter-labs-webscraping.ipynb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0A6B1A08-7EF0-D7DC-F74B-11F3C857213C}"/>
              </a:ext>
            </a:extLst>
          </p:cNvPr>
          <p:cNvPicPr>
            <a:picLocks noChangeAspect="1"/>
          </p:cNvPicPr>
          <p:nvPr/>
        </p:nvPicPr>
        <p:blipFill>
          <a:blip r:embed="rId4"/>
          <a:stretch>
            <a:fillRect/>
          </a:stretch>
        </p:blipFill>
        <p:spPr>
          <a:xfrm>
            <a:off x="7419561" y="1710528"/>
            <a:ext cx="3009294" cy="422874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155be751-a274-42e8-93fb-f39d3b9bccc8"/>
    <ds:schemaRef ds:uri="http://schemas.microsoft.com/office/2006/documentManagement/types"/>
    <ds:schemaRef ds:uri="http://schemas.microsoft.com/office/infopath/2007/PartnerControls"/>
    <ds:schemaRef ds:uri="http://www.w3.org/XML/1998/namespace"/>
    <ds:schemaRef ds:uri="f80a141d-92ca-4d3d-9308-f7e7b1d44ce8"/>
    <ds:schemaRef ds:uri="http://purl.org/dc/dcmityp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189</TotalTime>
  <Words>2258</Words>
  <Application>Microsoft Office PowerPoint</Application>
  <PresentationFormat>Widescreen</PresentationFormat>
  <Paragraphs>249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AAAAA C+ Graphik</vt:lpstr>
      <vt:lpstr>AAAAA E+ Graphik</vt:lpstr>
      <vt:lpstr>AAAAA F+ Graphik</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احمد الذبياني</cp:lastModifiedBy>
  <cp:revision>200</cp:revision>
  <dcterms:created xsi:type="dcterms:W3CDTF">2021-04-29T18:58:34Z</dcterms:created>
  <dcterms:modified xsi:type="dcterms:W3CDTF">2024-04-18T11:35:02Z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